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1010F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uno\AppData\Local\Microsoft\Windows\Temporary%20Internet%20Files\Low\Content.IE5\U64HGGK9\C&#243;pia%2520de%2520Creating_a_blog_in_English_students_evaluation%5b1%5d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uno\AppData\Local\Microsoft\Windows\Temporary%20Internet%20Files\Low\Content.IE5\0F0IG1VO\C&#243;pia%2520de%2520Creating_a_blog_in_English_students_evaluation%5b1%5d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2010.2011\L&#250;cia\Gastronomy%20Tv%20Show\gastronomy_students_evaluation(1)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2010.2011\L&#250;cia\Gastronomy%20Tv%20Show\gastronomy_students_evaluation(1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PT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val>
            <c:numRef>
              <c:f>Folha1!$E$4:$E$8</c:f>
              <c:numCache>
                <c:formatCode>General</c:formatCode>
                <c:ptCount val="5"/>
                <c:pt idx="0">
                  <c:v>18</c:v>
                </c:pt>
                <c:pt idx="1">
                  <c:v>5</c:v>
                </c:pt>
                <c:pt idx="2">
                  <c:v>23</c:v>
                </c:pt>
                <c:pt idx="3">
                  <c:v>23</c:v>
                </c:pt>
                <c:pt idx="4">
                  <c:v>19</c:v>
                </c:pt>
              </c:numCache>
            </c:numRef>
          </c:val>
        </c:ser>
        <c:ser>
          <c:idx val="1"/>
          <c:order val="1"/>
          <c:val>
            <c:numRef>
              <c:f>Folha1!$F$4:$F$8</c:f>
              <c:numCache>
                <c:formatCode>General</c:formatCode>
                <c:ptCount val="5"/>
                <c:pt idx="0">
                  <c:v>5</c:v>
                </c:pt>
                <c:pt idx="1">
                  <c:v>15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val>
            <c:numRef>
              <c:f>Folha1!$G$4:$G$8</c:f>
              <c:numCache>
                <c:formatCode>General</c:formatCode>
                <c:ptCount val="5"/>
                <c:pt idx="0">
                  <c:v>0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3"/>
          <c:val>
            <c:numRef>
              <c:f>Folha1!$H$4:$H$8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4"/>
          <c:order val="4"/>
          <c:val>
            <c:numRef>
              <c:f>Folha1!$I$4:$I$8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gapWidth val="75"/>
        <c:shape val="box"/>
        <c:axId val="53095808"/>
        <c:axId val="53118080"/>
        <c:axId val="0"/>
      </c:bar3DChart>
      <c:catAx>
        <c:axId val="53095808"/>
        <c:scaling>
          <c:orientation val="minMax"/>
        </c:scaling>
        <c:axPos val="b"/>
        <c:majorTickMark val="none"/>
        <c:tickLblPos val="nextTo"/>
        <c:crossAx val="53118080"/>
        <c:crosses val="autoZero"/>
        <c:auto val="1"/>
        <c:lblAlgn val="ctr"/>
        <c:lblOffset val="100"/>
      </c:catAx>
      <c:valAx>
        <c:axId val="5311808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53095808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PT"/>
  <c:chart>
    <c:plotArea>
      <c:layout/>
      <c:pieChart>
        <c:varyColors val="1"/>
        <c:ser>
          <c:idx val="0"/>
          <c:order val="0"/>
          <c:val>
            <c:numRef>
              <c:f>Folha1!$E$9:$I$9</c:f>
              <c:numCache>
                <c:formatCode>General</c:formatCode>
                <c:ptCount val="5"/>
                <c:pt idx="0">
                  <c:v>88</c:v>
                </c:pt>
                <c:pt idx="1">
                  <c:v>20</c:v>
                </c:pt>
                <c:pt idx="2">
                  <c:v>3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 rtl="0">
            <a:defRPr/>
          </a:pPr>
          <a:endParaRPr lang="pt-PT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PT"/>
  <c:chart>
    <c:plotArea>
      <c:layout/>
      <c:pieChart>
        <c:varyColors val="1"/>
        <c:ser>
          <c:idx val="0"/>
          <c:order val="0"/>
          <c:val>
            <c:numRef>
              <c:f>Folha1!$E$13:$I$13</c:f>
              <c:numCache>
                <c:formatCode>General</c:formatCode>
                <c:ptCount val="5"/>
                <c:pt idx="0">
                  <c:v>41</c:v>
                </c:pt>
                <c:pt idx="1">
                  <c:v>20</c:v>
                </c:pt>
                <c:pt idx="2">
                  <c:v>9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firstSliceAng val="0"/>
      </c:pieChart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 rtl="0">
            <a:defRPr/>
          </a:pPr>
          <a:endParaRPr lang="pt-PT"/>
        </a:p>
      </c:txPr>
    </c:legend>
    <c:plotVisOnly val="1"/>
    <c:dispBlanksAs val="zero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PT"/>
  <c:chart>
    <c:plotArea>
      <c:layout/>
      <c:barChart>
        <c:barDir val="col"/>
        <c:grouping val="clustered"/>
        <c:ser>
          <c:idx val="0"/>
          <c:order val="0"/>
          <c:tx>
            <c:strRef>
              <c:f>Folha1!$E$6:$E$7</c:f>
              <c:strCache>
                <c:ptCount val="1"/>
                <c:pt idx="0">
                  <c:v>5 Série 1</c:v>
                </c:pt>
              </c:strCache>
            </c:strRef>
          </c:tx>
          <c:val>
            <c:numRef>
              <c:f>Folha1!$E$8:$E$12</c:f>
              <c:numCache>
                <c:formatCode>General</c:formatCode>
                <c:ptCount val="5"/>
                <c:pt idx="0">
                  <c:v>9</c:v>
                </c:pt>
                <c:pt idx="1">
                  <c:v>9</c:v>
                </c:pt>
                <c:pt idx="2">
                  <c:v>7</c:v>
                </c:pt>
                <c:pt idx="3">
                  <c:v>8</c:v>
                </c:pt>
                <c:pt idx="4">
                  <c:v>8</c:v>
                </c:pt>
              </c:numCache>
            </c:numRef>
          </c:val>
        </c:ser>
        <c:ser>
          <c:idx val="1"/>
          <c:order val="1"/>
          <c:tx>
            <c:strRef>
              <c:f>Folha1!$F$6:$F$7</c:f>
              <c:strCache>
                <c:ptCount val="1"/>
                <c:pt idx="0">
                  <c:v>4 Série 2</c:v>
                </c:pt>
              </c:strCache>
            </c:strRef>
          </c:tx>
          <c:val>
            <c:numRef>
              <c:f>Folha1!$F$8:$F$12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7</c:v>
                </c:pt>
                <c:pt idx="3">
                  <c:v>6</c:v>
                </c:pt>
                <c:pt idx="4">
                  <c:v>2</c:v>
                </c:pt>
              </c:numCache>
            </c:numRef>
          </c:val>
        </c:ser>
        <c:ser>
          <c:idx val="2"/>
          <c:order val="2"/>
          <c:tx>
            <c:strRef>
              <c:f>Folha1!$G$6:$G$7</c:f>
              <c:strCache>
                <c:ptCount val="1"/>
                <c:pt idx="0">
                  <c:v>3 Série 3</c:v>
                </c:pt>
              </c:strCache>
            </c:strRef>
          </c:tx>
          <c:val>
            <c:numRef>
              <c:f>Folha1!$G$8:$G$12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4">
                  <c:v>4</c:v>
                </c:pt>
              </c:numCache>
            </c:numRef>
          </c:val>
        </c:ser>
        <c:ser>
          <c:idx val="3"/>
          <c:order val="3"/>
          <c:tx>
            <c:strRef>
              <c:f>Folha1!$H$6:$H$7</c:f>
              <c:strCache>
                <c:ptCount val="1"/>
                <c:pt idx="0">
                  <c:v>2 Série 4</c:v>
                </c:pt>
              </c:strCache>
            </c:strRef>
          </c:tx>
          <c:val>
            <c:numRef>
              <c:f>Folha1!$H$8:$H$12</c:f>
              <c:numCache>
                <c:formatCode>General</c:formatCode>
                <c:ptCount val="5"/>
              </c:numCache>
            </c:numRef>
          </c:val>
        </c:ser>
        <c:ser>
          <c:idx val="4"/>
          <c:order val="4"/>
          <c:tx>
            <c:strRef>
              <c:f>Folha1!$I$6:$I$7</c:f>
              <c:strCache>
                <c:ptCount val="1"/>
                <c:pt idx="0">
                  <c:v>1 Série 5</c:v>
                </c:pt>
              </c:strCache>
            </c:strRef>
          </c:tx>
          <c:val>
            <c:numRef>
              <c:f>Folha1!$I$8:$I$12</c:f>
              <c:numCache>
                <c:formatCode>General</c:formatCode>
                <c:ptCount val="5"/>
              </c:numCache>
            </c:numRef>
          </c:val>
        </c:ser>
        <c:axId val="55173120"/>
        <c:axId val="55174656"/>
      </c:barChart>
      <c:catAx>
        <c:axId val="55173120"/>
        <c:scaling>
          <c:orientation val="minMax"/>
        </c:scaling>
        <c:axPos val="b"/>
        <c:numFmt formatCode="General" sourceLinked="1"/>
        <c:tickLblPos val="nextTo"/>
        <c:crossAx val="55174656"/>
        <c:crosses val="autoZero"/>
        <c:auto val="1"/>
        <c:lblAlgn val="ctr"/>
        <c:lblOffset val="100"/>
      </c:catAx>
      <c:valAx>
        <c:axId val="55174656"/>
        <c:scaling>
          <c:orientation val="minMax"/>
        </c:scaling>
        <c:axPos val="l"/>
        <c:majorGridlines/>
        <c:numFmt formatCode="General" sourceLinked="1"/>
        <c:tickLblPos val="nextTo"/>
        <c:crossAx val="55173120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1F25BC4-78BB-41A0-8113-DE5171A588FF}" type="datetimeFigureOut">
              <a:rPr lang="pt-PT" smtClean="0"/>
              <a:pPr/>
              <a:t>24-06-2014</a:t>
            </a:fld>
            <a:endParaRPr lang="pt-PT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PT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9E4ABCE-1792-4D52-8E55-8BC28633FF6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F25BC4-78BB-41A0-8113-DE5171A588FF}" type="datetimeFigureOut">
              <a:rPr lang="pt-PT" smtClean="0"/>
              <a:pPr/>
              <a:t>24-06-2014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E4ABCE-1792-4D52-8E55-8BC28633FF6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F25BC4-78BB-41A0-8113-DE5171A588FF}" type="datetimeFigureOut">
              <a:rPr lang="pt-PT" smtClean="0"/>
              <a:pPr/>
              <a:t>24-06-2014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E4ABCE-1792-4D52-8E55-8BC28633FF6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F25BC4-78BB-41A0-8113-DE5171A588FF}" type="datetimeFigureOut">
              <a:rPr lang="pt-PT" smtClean="0"/>
              <a:pPr/>
              <a:t>24-06-2014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E4ABCE-1792-4D52-8E55-8BC28633FF66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F25BC4-78BB-41A0-8113-DE5171A588FF}" type="datetimeFigureOut">
              <a:rPr lang="pt-PT" smtClean="0"/>
              <a:pPr/>
              <a:t>24-06-2014</a:t>
            </a:fld>
            <a:endParaRPr lang="pt-PT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E4ABCE-1792-4D52-8E55-8BC28633FF66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F25BC4-78BB-41A0-8113-DE5171A588FF}" type="datetimeFigureOut">
              <a:rPr lang="pt-PT" smtClean="0"/>
              <a:pPr/>
              <a:t>24-06-2014</a:t>
            </a:fld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E4ABCE-1792-4D52-8E55-8BC28633FF66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F25BC4-78BB-41A0-8113-DE5171A588FF}" type="datetimeFigureOut">
              <a:rPr lang="pt-PT" smtClean="0"/>
              <a:pPr/>
              <a:t>24-06-2014</a:t>
            </a:fld>
            <a:endParaRPr lang="pt-PT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E4ABCE-1792-4D52-8E55-8BC28633FF6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F25BC4-78BB-41A0-8113-DE5171A588FF}" type="datetimeFigureOut">
              <a:rPr lang="pt-PT" smtClean="0"/>
              <a:pPr/>
              <a:t>24-06-2014</a:t>
            </a:fld>
            <a:endParaRPr lang="pt-PT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E4ABCE-1792-4D52-8E55-8BC28633FF66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F25BC4-78BB-41A0-8113-DE5171A588FF}" type="datetimeFigureOut">
              <a:rPr lang="pt-PT" smtClean="0"/>
              <a:pPr/>
              <a:t>24-06-2014</a:t>
            </a:fld>
            <a:endParaRPr lang="pt-PT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E4ABCE-1792-4D52-8E55-8BC28633FF6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1F25BC4-78BB-41A0-8113-DE5171A588FF}" type="datetimeFigureOut">
              <a:rPr lang="pt-PT" smtClean="0"/>
              <a:pPr/>
              <a:t>24-06-2014</a:t>
            </a:fld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E4ABCE-1792-4D52-8E55-8BC28633FF6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1F25BC4-78BB-41A0-8113-DE5171A588FF}" type="datetimeFigureOut">
              <a:rPr lang="pt-PT" smtClean="0"/>
              <a:pPr/>
              <a:t>24-06-2014</a:t>
            </a:fld>
            <a:endParaRPr lang="pt-PT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9E4ABCE-1792-4D52-8E55-8BC28633FF66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1F25BC4-78BB-41A0-8113-DE5171A588FF}" type="datetimeFigureOut">
              <a:rPr lang="pt-PT" smtClean="0"/>
              <a:pPr/>
              <a:t>24-06-2014</a:t>
            </a:fld>
            <a:endParaRPr lang="pt-PT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PT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9E4ABCE-1792-4D52-8E55-8BC28633FF66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gastronomy%20tv%20show/Worksheet.doc" TargetMode="External"/><Relationship Id="rId7" Type="http://schemas.openxmlformats.org/officeDocument/2006/relationships/hyperlink" Target="http://www.facebook.com/profile.php?id=100001115340524&amp;pub=2386512837&amp;ref=brem" TargetMode="External"/><Relationship Id="rId2" Type="http://schemas.openxmlformats.org/officeDocument/2006/relationships/hyperlink" Target="../ACTIVIDADES%20PT/Making%20a%20Portuguese%20Gastronomy%20TV%20show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gastronomy%20tv%20show/2011/gastronomy%20book.pub" TargetMode="External"/><Relationship Id="rId5" Type="http://schemas.openxmlformats.org/officeDocument/2006/relationships/hyperlink" Target="gastronomy%20tv%20show/2011/gastronomy%20tv%20show/Gastronomy3.wmv" TargetMode="External"/><Relationship Id="rId4" Type="http://schemas.openxmlformats.org/officeDocument/2006/relationships/hyperlink" Target="gastronomy%20tv%20show/photo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hyperlink" Target="../../L&#250;cia/Gastronomy%20Tv%20Show/gastronomy_students_evaluation(1).xls" TargetMode="Externa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ourclass9a.blogspot.com/" TargetMode="External"/><Relationship Id="rId2" Type="http://schemas.openxmlformats.org/officeDocument/2006/relationships/hyperlink" Target="../ACTIVIDADES%20PT/Create%20a%20blog%20and%20describe%20your%20city%20-%20etalage,%20task-%20activity%20-%20vera.do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536" y="-459432"/>
            <a:ext cx="8496944" cy="7056784"/>
          </a:xfrm>
        </p:spPr>
        <p:txBody>
          <a:bodyPr>
            <a:normAutofit fontScale="25000" lnSpcReduction="20000"/>
          </a:bodyPr>
          <a:lstStyle/>
          <a:p>
            <a:pPr algn="ctr"/>
            <a:endParaRPr lang="pt-PT" sz="19200" b="1" dirty="0" smtClean="0">
              <a:solidFill>
                <a:srgbClr val="1010FC"/>
              </a:solidFill>
            </a:endParaRPr>
          </a:p>
          <a:p>
            <a:pPr algn="ctr"/>
            <a:r>
              <a:rPr lang="pt-PT" sz="19200" b="1" dirty="0" smtClean="0">
                <a:solidFill>
                  <a:srgbClr val="1010FC"/>
                </a:solidFill>
              </a:rPr>
              <a:t>ETALAGE</a:t>
            </a:r>
          </a:p>
          <a:p>
            <a:pPr algn="ctr"/>
            <a:r>
              <a:rPr lang="pt-PT" sz="6400" dirty="0"/>
              <a:t> </a:t>
            </a:r>
            <a:r>
              <a:rPr lang="pt-PT" sz="6400" dirty="0" smtClean="0"/>
              <a:t/>
            </a:r>
            <a:br>
              <a:rPr lang="pt-PT" sz="6400" dirty="0" smtClean="0"/>
            </a:br>
            <a:r>
              <a:rPr lang="pt-PT" sz="6400" dirty="0">
                <a:solidFill>
                  <a:srgbClr val="1010FC"/>
                </a:solidFill>
              </a:rPr>
              <a:t>COMENIUS </a:t>
            </a:r>
            <a:r>
              <a:rPr lang="pt-PT" sz="6400" dirty="0" smtClean="0">
                <a:solidFill>
                  <a:srgbClr val="1010FC"/>
                </a:solidFill>
              </a:rPr>
              <a:t>PROJECT</a:t>
            </a:r>
          </a:p>
          <a:p>
            <a:pPr algn="ctr"/>
            <a:endParaRPr lang="pt-PT" sz="6400" dirty="0">
              <a:solidFill>
                <a:srgbClr val="1010FC"/>
              </a:solidFill>
            </a:endParaRPr>
          </a:p>
          <a:p>
            <a:pPr algn="ctr"/>
            <a:r>
              <a:rPr lang="pt-PT" sz="6400" dirty="0">
                <a:solidFill>
                  <a:srgbClr val="1010FC"/>
                </a:solidFill>
              </a:rPr>
              <a:t>TASK BASED </a:t>
            </a:r>
            <a:r>
              <a:rPr lang="pt-PT" sz="6400" dirty="0" smtClean="0">
                <a:solidFill>
                  <a:srgbClr val="1010FC"/>
                </a:solidFill>
              </a:rPr>
              <a:t>ACTIVITIES</a:t>
            </a:r>
          </a:p>
          <a:p>
            <a:pPr algn="ctr"/>
            <a:endParaRPr lang="pt-PT" sz="6400" dirty="0">
              <a:solidFill>
                <a:srgbClr val="1010FC"/>
              </a:solidFill>
            </a:endParaRPr>
          </a:p>
          <a:p>
            <a:pPr algn="ctr"/>
            <a:r>
              <a:rPr lang="pt-PT" sz="6400" dirty="0">
                <a:solidFill>
                  <a:srgbClr val="1010FC"/>
                </a:solidFill>
              </a:rPr>
              <a:t>PORTUGUESE TANDEM</a:t>
            </a:r>
          </a:p>
          <a:p>
            <a:pPr algn="ctr"/>
            <a:r>
              <a:rPr lang="pt-PT" sz="6400" dirty="0"/>
              <a:t> </a:t>
            </a:r>
          </a:p>
          <a:p>
            <a:endParaRPr lang="pt-PT" dirty="0" smtClean="0"/>
          </a:p>
          <a:p>
            <a:endParaRPr lang="pt-PT" dirty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sz="3600" b="1" dirty="0" smtClean="0">
              <a:solidFill>
                <a:srgbClr val="1010FC"/>
              </a:solidFill>
            </a:endParaRPr>
          </a:p>
          <a:p>
            <a:endParaRPr lang="pt-PT" sz="3600" b="1" dirty="0" smtClean="0">
              <a:solidFill>
                <a:srgbClr val="1010FC"/>
              </a:solidFill>
            </a:endParaRPr>
          </a:p>
          <a:p>
            <a:endParaRPr lang="pt-PT" sz="3600" b="1" dirty="0" smtClean="0">
              <a:solidFill>
                <a:srgbClr val="1010FC"/>
              </a:solidFill>
            </a:endParaRPr>
          </a:p>
          <a:p>
            <a:r>
              <a:rPr lang="pt-PT" sz="11400" b="1" dirty="0" smtClean="0">
                <a:solidFill>
                  <a:srgbClr val="1010FC"/>
                </a:solidFill>
              </a:rPr>
              <a:t>                        </a:t>
            </a:r>
          </a:p>
          <a:p>
            <a:endParaRPr lang="pt-PT" sz="11400" b="1" dirty="0" smtClean="0">
              <a:solidFill>
                <a:srgbClr val="1010FC"/>
              </a:solidFill>
            </a:endParaRPr>
          </a:p>
          <a:p>
            <a:endParaRPr lang="pt-PT" sz="5800" b="1" dirty="0" smtClean="0">
              <a:solidFill>
                <a:srgbClr val="1010FC"/>
              </a:solidFill>
            </a:endParaRPr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/>
          </a:p>
          <a:p>
            <a:endParaRPr lang="pt-PT" dirty="0" smtClean="0"/>
          </a:p>
          <a:p>
            <a:r>
              <a:rPr lang="pt-PT" sz="7400" dirty="0" smtClean="0">
                <a:solidFill>
                  <a:srgbClr val="1010FC"/>
                </a:solidFill>
              </a:rPr>
              <a:t>UNIVERSIDADE </a:t>
            </a:r>
            <a:r>
              <a:rPr lang="pt-PT" sz="7400" dirty="0">
                <a:solidFill>
                  <a:srgbClr val="1010FC"/>
                </a:solidFill>
              </a:rPr>
              <a:t>DO ALGARVE</a:t>
            </a:r>
          </a:p>
          <a:p>
            <a:r>
              <a:rPr lang="pt-PT" sz="7400" dirty="0">
                <a:solidFill>
                  <a:srgbClr val="1010FC"/>
                </a:solidFill>
              </a:rPr>
              <a:t>AGRUPAMENTO VERTICAL DE ESCOLAS DR: ALBERTO IRIA</a:t>
            </a:r>
          </a:p>
          <a:p>
            <a:r>
              <a:rPr lang="pt-PT" sz="7400" dirty="0">
                <a:solidFill>
                  <a:srgbClr val="1010FC"/>
                </a:solidFill>
              </a:rPr>
              <a:t>2010/2011</a:t>
            </a:r>
          </a:p>
          <a:p>
            <a:r>
              <a:rPr lang="pt-PT" sz="7400" dirty="0"/>
              <a:t> </a:t>
            </a:r>
          </a:p>
          <a:p>
            <a:endParaRPr lang="pt-PT" sz="7400" dirty="0"/>
          </a:p>
        </p:txBody>
      </p:sp>
      <p:pic>
        <p:nvPicPr>
          <p:cNvPr id="4" name="Imagem 3" descr="christian quentin windo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2420888"/>
            <a:ext cx="1872208" cy="2383088"/>
          </a:xfrm>
          <a:prstGeom prst="rect">
            <a:avLst/>
          </a:prstGeom>
        </p:spPr>
      </p:pic>
      <p:pic>
        <p:nvPicPr>
          <p:cNvPr id="8" name="Imagem 7" descr="comenius_logo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43825" y="4653136"/>
            <a:ext cx="1400175" cy="561975"/>
          </a:xfrm>
          <a:prstGeom prst="rect">
            <a:avLst/>
          </a:prstGeom>
        </p:spPr>
      </p:pic>
      <p:pic>
        <p:nvPicPr>
          <p:cNvPr id="9" name="Imagem 8" descr="UALG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032" y="5445224"/>
            <a:ext cx="565578" cy="563064"/>
          </a:xfrm>
          <a:prstGeom prst="rect">
            <a:avLst/>
          </a:prstGeom>
        </p:spPr>
      </p:pic>
      <p:pic>
        <p:nvPicPr>
          <p:cNvPr id="10" name="Imagem 9" descr="logotipo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5877272"/>
            <a:ext cx="600075" cy="543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err="1" smtClean="0"/>
              <a:t>Student’s</a:t>
            </a:r>
            <a:r>
              <a:rPr lang="pt-PT" dirty="0" smtClean="0"/>
              <a:t> </a:t>
            </a:r>
            <a:r>
              <a:rPr lang="pt-PT" dirty="0" err="1" smtClean="0"/>
              <a:t>Evaluation</a:t>
            </a:r>
            <a:r>
              <a:rPr lang="pt-PT" dirty="0" smtClean="0"/>
              <a:t> </a:t>
            </a:r>
            <a:endParaRPr lang="pt-PT" dirty="0"/>
          </a:p>
        </p:txBody>
      </p:sp>
      <p:graphicFrame>
        <p:nvGraphicFramePr>
          <p:cNvPr id="5" name="Gráfico 4"/>
          <p:cNvGraphicFramePr/>
          <p:nvPr/>
        </p:nvGraphicFramePr>
        <p:xfrm>
          <a:off x="5580112" y="3429000"/>
          <a:ext cx="3240360" cy="2455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835696" y="1556792"/>
          <a:ext cx="5486400" cy="1628775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295275"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PT" sz="1800" b="0" i="0" u="none" strike="noStrike">
                          <a:solidFill>
                            <a:srgbClr val="974807"/>
                          </a:solidFill>
                          <a:latin typeface="Calibri"/>
                        </a:rPr>
                        <a:t>Activity evaluation by students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Série 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Série 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Série 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Série 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Série 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 learnt a lot of things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 was easy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 was fun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 improved my English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 was useful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Marcador de Posição de Conteúdo 7"/>
          <p:cNvGraphicFramePr>
            <a:graphicFrameLocks noGrp="1"/>
          </p:cNvGraphicFramePr>
          <p:nvPr>
            <p:ph idx="1"/>
          </p:nvPr>
        </p:nvGraphicFramePr>
        <p:xfrm>
          <a:off x="899592" y="3429000"/>
          <a:ext cx="4186808" cy="2362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dirty="0" smtClean="0"/>
              <a:t>The teacher used the format where the activity’s aim and steps are explained.</a:t>
            </a:r>
          </a:p>
          <a:p>
            <a:pPr>
              <a:buNone/>
            </a:pPr>
            <a:r>
              <a:rPr lang="pt-PT" dirty="0" smtClean="0">
                <a:hlinkClick r:id="rId2" action="ppaction://hlinkfile"/>
              </a:rPr>
              <a:t>..\ACTIVIDADES </a:t>
            </a:r>
            <a:r>
              <a:rPr lang="pt-PT" dirty="0" err="1" smtClean="0">
                <a:hlinkClick r:id="rId2" action="ppaction://hlinkfile"/>
              </a:rPr>
              <a:t>PT\Making</a:t>
            </a:r>
            <a:r>
              <a:rPr lang="pt-PT" dirty="0" smtClean="0">
                <a:hlinkClick r:id="rId2" action="ppaction://hlinkfile"/>
              </a:rPr>
              <a:t> a </a:t>
            </a:r>
            <a:r>
              <a:rPr lang="pt-PT" dirty="0" err="1" smtClean="0">
                <a:hlinkClick r:id="rId2" action="ppaction://hlinkfile"/>
              </a:rPr>
              <a:t>Portuguese</a:t>
            </a:r>
            <a:r>
              <a:rPr lang="pt-PT" dirty="0" smtClean="0">
                <a:hlinkClick r:id="rId2" action="ppaction://hlinkfile"/>
              </a:rPr>
              <a:t> </a:t>
            </a:r>
            <a:r>
              <a:rPr lang="pt-PT" dirty="0" err="1" smtClean="0">
                <a:hlinkClick r:id="rId2" action="ppaction://hlinkfile"/>
              </a:rPr>
              <a:t>Gastronomy</a:t>
            </a:r>
            <a:r>
              <a:rPr lang="pt-PT" dirty="0" smtClean="0">
                <a:hlinkClick r:id="rId2" action="ppaction://hlinkfile"/>
              </a:rPr>
              <a:t> TV </a:t>
            </a:r>
            <a:r>
              <a:rPr lang="pt-PT" dirty="0" err="1" smtClean="0">
                <a:hlinkClick r:id="rId2" action="ppaction://hlinkfile"/>
              </a:rPr>
              <a:t>show.doc</a:t>
            </a:r>
            <a:endParaRPr lang="pt-PT" dirty="0" smtClean="0"/>
          </a:p>
          <a:p>
            <a:pPr>
              <a:buNone/>
            </a:pP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materials</a:t>
            </a:r>
            <a:r>
              <a:rPr lang="pt-PT" dirty="0" smtClean="0"/>
              <a:t>:</a:t>
            </a:r>
          </a:p>
          <a:p>
            <a:pPr>
              <a:buNone/>
            </a:pPr>
            <a:r>
              <a:rPr lang="pt-PT" dirty="0" err="1" smtClean="0">
                <a:hlinkClick r:id="rId3" action="ppaction://hlinkfile"/>
              </a:rPr>
              <a:t>gastronomy</a:t>
            </a:r>
            <a:r>
              <a:rPr lang="pt-PT" dirty="0" smtClean="0">
                <a:hlinkClick r:id="rId3" action="ppaction://hlinkfile"/>
              </a:rPr>
              <a:t> </a:t>
            </a:r>
            <a:r>
              <a:rPr lang="pt-PT" dirty="0" err="1" smtClean="0">
                <a:hlinkClick r:id="rId3" action="ppaction://hlinkfile"/>
              </a:rPr>
              <a:t>tv</a:t>
            </a:r>
            <a:r>
              <a:rPr lang="pt-PT" dirty="0" smtClean="0">
                <a:hlinkClick r:id="rId3" action="ppaction://hlinkfile"/>
              </a:rPr>
              <a:t> </a:t>
            </a:r>
            <a:r>
              <a:rPr lang="pt-PT" dirty="0" err="1" smtClean="0">
                <a:hlinkClick r:id="rId3" action="ppaction://hlinkfile"/>
              </a:rPr>
              <a:t>show\Worksheet.doc</a:t>
            </a:r>
            <a:endParaRPr lang="pt-PT" dirty="0" smtClean="0"/>
          </a:p>
          <a:p>
            <a:pPr>
              <a:buNone/>
            </a:pP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activity</a:t>
            </a:r>
            <a:r>
              <a:rPr lang="pt-PT" dirty="0" smtClean="0"/>
              <a:t>:</a:t>
            </a:r>
          </a:p>
          <a:p>
            <a:pPr>
              <a:buNone/>
            </a:pPr>
            <a:r>
              <a:rPr lang="pt-PT" dirty="0" err="1" smtClean="0">
                <a:hlinkClick r:id="rId4" action="ppaction://hlinkfile"/>
              </a:rPr>
              <a:t>gastronomy</a:t>
            </a:r>
            <a:r>
              <a:rPr lang="pt-PT" dirty="0" smtClean="0">
                <a:hlinkClick r:id="rId4" action="ppaction://hlinkfile"/>
              </a:rPr>
              <a:t> </a:t>
            </a:r>
            <a:r>
              <a:rPr lang="pt-PT" dirty="0" err="1" smtClean="0">
                <a:hlinkClick r:id="rId4" action="ppaction://hlinkfile"/>
              </a:rPr>
              <a:t>tv</a:t>
            </a:r>
            <a:r>
              <a:rPr lang="pt-PT" dirty="0" smtClean="0">
                <a:hlinkClick r:id="rId4" action="ppaction://hlinkfile"/>
              </a:rPr>
              <a:t> </a:t>
            </a:r>
            <a:r>
              <a:rPr lang="pt-PT" dirty="0" err="1" smtClean="0">
                <a:hlinkClick r:id="rId4" action="ppaction://hlinkfile"/>
              </a:rPr>
              <a:t>show\photos</a:t>
            </a:r>
            <a:endParaRPr lang="pt-PT" dirty="0" smtClean="0"/>
          </a:p>
          <a:p>
            <a:pPr>
              <a:buNone/>
            </a:pPr>
            <a:r>
              <a:rPr lang="pt-PT" dirty="0" err="1" smtClean="0"/>
              <a:t>The</a:t>
            </a:r>
            <a:r>
              <a:rPr lang="pt-PT" dirty="0" smtClean="0"/>
              <a:t> </a:t>
            </a:r>
            <a:r>
              <a:rPr lang="pt-PT" dirty="0" err="1" smtClean="0"/>
              <a:t>video</a:t>
            </a:r>
            <a:r>
              <a:rPr lang="pt-PT" dirty="0" smtClean="0"/>
              <a:t>:</a:t>
            </a:r>
            <a:endParaRPr lang="en-GB" dirty="0" smtClean="0"/>
          </a:p>
          <a:p>
            <a:pPr>
              <a:buNone/>
            </a:pPr>
            <a:r>
              <a:rPr lang="en-US" dirty="0" smtClean="0">
                <a:hlinkClick r:id="rId5" action="ppaction://hlinkfile"/>
              </a:rPr>
              <a:t>gastronomy </a:t>
            </a:r>
            <a:r>
              <a:rPr lang="en-US" dirty="0" err="1" smtClean="0">
                <a:hlinkClick r:id="rId5" action="ppaction://hlinkfile"/>
              </a:rPr>
              <a:t>tv</a:t>
            </a:r>
            <a:r>
              <a:rPr lang="en-US" dirty="0" smtClean="0">
                <a:hlinkClick r:id="rId5" action="ppaction://hlinkfile"/>
              </a:rPr>
              <a:t> show\2011\gastronomy </a:t>
            </a:r>
            <a:r>
              <a:rPr lang="en-US" dirty="0" err="1" smtClean="0">
                <a:hlinkClick r:id="rId5" action="ppaction://hlinkfile"/>
              </a:rPr>
              <a:t>tv</a:t>
            </a:r>
            <a:r>
              <a:rPr lang="en-US" dirty="0" smtClean="0">
                <a:hlinkClick r:id="rId5" action="ppaction://hlinkfile"/>
              </a:rPr>
              <a:t> show\Gastronomy3.wmv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The book:</a:t>
            </a:r>
          </a:p>
          <a:p>
            <a:pPr>
              <a:buNone/>
            </a:pPr>
            <a:r>
              <a:rPr lang="en-US" dirty="0" smtClean="0">
                <a:hlinkClick r:id="rId6" action="ppaction://hlinkfile"/>
              </a:rPr>
              <a:t>gastronomy </a:t>
            </a:r>
            <a:r>
              <a:rPr lang="en-US" dirty="0" err="1" smtClean="0">
                <a:hlinkClick r:id="rId6" action="ppaction://hlinkfile"/>
              </a:rPr>
              <a:t>tv</a:t>
            </a:r>
            <a:r>
              <a:rPr lang="en-US" dirty="0" smtClean="0">
                <a:hlinkClick r:id="rId6" action="ppaction://hlinkfile"/>
              </a:rPr>
              <a:t> show\2011\gastronomy book.pub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Facebook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>
                <a:hlinkClick r:id="rId7"/>
              </a:rPr>
              <a:t>http://www.facebook.com/profile.php?id=100001115340524&amp;pub=2386512837&amp;ref=brem#!/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pt-PT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PT" dirty="0" err="1" smtClean="0"/>
              <a:t>Portuguese</a:t>
            </a:r>
            <a:r>
              <a:rPr lang="pt-PT" dirty="0" smtClean="0"/>
              <a:t> </a:t>
            </a:r>
            <a:r>
              <a:rPr lang="pt-PT" dirty="0" err="1" smtClean="0"/>
              <a:t>Gastronomy</a:t>
            </a:r>
            <a:r>
              <a:rPr lang="pt-PT" dirty="0" smtClean="0"/>
              <a:t> </a:t>
            </a:r>
            <a:r>
              <a:rPr lang="pt-PT" dirty="0" err="1" smtClean="0"/>
              <a:t>Tv</a:t>
            </a:r>
            <a:r>
              <a:rPr lang="pt-PT" dirty="0" smtClean="0"/>
              <a:t> Show 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err="1" smtClean="0">
                <a:hlinkClick r:id="rId2" action="ppaction://hlinkfile"/>
              </a:rPr>
              <a:t>Student’s</a:t>
            </a:r>
            <a:r>
              <a:rPr lang="pt-PT" dirty="0" smtClean="0">
                <a:hlinkClick r:id="rId2" action="ppaction://hlinkfile"/>
              </a:rPr>
              <a:t> </a:t>
            </a:r>
            <a:r>
              <a:rPr lang="pt-PT" dirty="0" err="1" smtClean="0">
                <a:hlinkClick r:id="rId2" action="ppaction://hlinkfile"/>
              </a:rPr>
              <a:t>Evaluation</a:t>
            </a:r>
            <a:r>
              <a:rPr lang="pt-PT" dirty="0" smtClean="0">
                <a:hlinkClick r:id="rId2" action="ppaction://hlinkfile"/>
              </a:rPr>
              <a:t> </a:t>
            </a:r>
            <a:endParaRPr lang="pt-PT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2051720" y="1340768"/>
          <a:ext cx="5245099" cy="2100064"/>
        </p:xfrm>
        <a:graphic>
          <a:graphicData uri="http://schemas.openxmlformats.org/drawingml/2006/table">
            <a:tbl>
              <a:tblPr/>
              <a:tblGrid>
                <a:gridCol w="799616"/>
                <a:gridCol w="609231"/>
                <a:gridCol w="609231"/>
                <a:gridCol w="180866"/>
                <a:gridCol w="609231"/>
                <a:gridCol w="609231"/>
                <a:gridCol w="609231"/>
                <a:gridCol w="609231"/>
                <a:gridCol w="609231"/>
              </a:tblGrid>
              <a:tr h="576064"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Série 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Série 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Série 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Série 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Série 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Question 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 learnt a lot of things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Question 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 was easy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Question 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 was fun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Question 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 improved my English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Question 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 was useful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BE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PT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P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P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P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P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P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Gráfico 4"/>
          <p:cNvGraphicFramePr>
            <a:graphicFrameLocks/>
          </p:cNvGraphicFramePr>
          <p:nvPr/>
        </p:nvGraphicFramePr>
        <p:xfrm>
          <a:off x="971600" y="3501008"/>
          <a:ext cx="3024336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Gráfico 5"/>
          <p:cNvGraphicFramePr>
            <a:graphicFrameLocks/>
          </p:cNvGraphicFramePr>
          <p:nvPr/>
        </p:nvGraphicFramePr>
        <p:xfrm>
          <a:off x="4499992" y="3429000"/>
          <a:ext cx="3528392" cy="1875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586403"/>
          </a:xfrm>
        </p:spPr>
        <p:txBody>
          <a:bodyPr/>
          <a:lstStyle/>
          <a:p>
            <a:pPr lvl="0" algn="just" defTabSz="4388736">
              <a:buNone/>
              <a:defRPr/>
            </a:pPr>
            <a:endParaRPr lang="en-US" sz="28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lvl="0" algn="just" defTabSz="4388736">
              <a:buNone/>
              <a:defRPr/>
            </a:pPr>
            <a:endParaRPr lang="en-US" sz="28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lvl="0" algn="just" defTabSz="4388736">
              <a:buNone/>
              <a:defRPr/>
            </a:pPr>
            <a:r>
              <a:rPr lang="en-US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Dissemination of good practices of ICT and task-based</a:t>
            </a:r>
          </a:p>
          <a:p>
            <a:pPr lvl="0" algn="just" defTabSz="4388736">
              <a:buNone/>
              <a:defRPr/>
            </a:pPr>
            <a:r>
              <a:rPr lang="en-US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activities through the collection of samples, their</a:t>
            </a:r>
          </a:p>
          <a:p>
            <a:pPr lvl="0" algn="just" defTabSz="4388736">
              <a:buNone/>
              <a:defRPr/>
            </a:pPr>
            <a:r>
              <a:rPr lang="en-US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redesigning and adaptation in teacher training courses.</a:t>
            </a:r>
            <a:endParaRPr lang="en-US" sz="2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PT" dirty="0" smtClean="0"/>
              <a:t>THE PROJECT’S</a:t>
            </a:r>
            <a:br>
              <a:rPr lang="pt-PT" dirty="0" smtClean="0"/>
            </a:br>
            <a:r>
              <a:rPr lang="pt-PT" dirty="0" smtClean="0"/>
              <a:t>AIM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 smtClean="0"/>
          </a:p>
          <a:p>
            <a:r>
              <a:rPr lang="pt-PT" dirty="0" smtClean="0"/>
              <a:t>COMMON EUROPEEAN FRAMEWORK FOR LANGUAGES</a:t>
            </a:r>
          </a:p>
          <a:p>
            <a:r>
              <a:rPr lang="pt-PT" dirty="0" smtClean="0"/>
              <a:t>NATIONAL CURRICULA AND COMPETENCES FRAMEWORK</a:t>
            </a:r>
          </a:p>
          <a:p>
            <a:r>
              <a:rPr lang="pt-PT" dirty="0" smtClean="0"/>
              <a:t>SCHOOL’S EDUCATIONAL PROGRAMME</a:t>
            </a:r>
          </a:p>
          <a:p>
            <a:r>
              <a:rPr lang="pt-PT" dirty="0" smtClean="0"/>
              <a:t>ALREADY EXISTING TASK  AND ICT BASED ACTIVITIES</a:t>
            </a:r>
          </a:p>
          <a:p>
            <a:endParaRPr lang="pt-PT" dirty="0" smtClean="0"/>
          </a:p>
          <a:p>
            <a:endParaRPr lang="pt-PT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dirty="0" smtClean="0"/>
              <a:t>THE BASES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fontAlgn="t"/>
            <a:r>
              <a:rPr lang="en-US" dirty="0" smtClean="0"/>
              <a:t>The Alberto </a:t>
            </a:r>
            <a:r>
              <a:rPr lang="en-US" dirty="0" err="1" smtClean="0"/>
              <a:t>Iria</a:t>
            </a:r>
            <a:r>
              <a:rPr lang="en-US" dirty="0" smtClean="0"/>
              <a:t> School is part of a consortium of schools, since 2009, which form a </a:t>
            </a:r>
            <a:r>
              <a:rPr lang="en-US" b="1" dirty="0" smtClean="0"/>
              <a:t>priority educational territory </a:t>
            </a:r>
            <a:r>
              <a:rPr lang="en-US" dirty="0" smtClean="0"/>
              <a:t>created by the Ministry of Education, also known as TEIP (</a:t>
            </a:r>
            <a:r>
              <a:rPr lang="en-US" dirty="0" err="1" smtClean="0"/>
              <a:t>Território</a:t>
            </a:r>
            <a:r>
              <a:rPr lang="en-US" dirty="0" smtClean="0"/>
              <a:t> </a:t>
            </a:r>
            <a:r>
              <a:rPr lang="en-US" dirty="0" err="1" smtClean="0"/>
              <a:t>Educativo</a:t>
            </a:r>
            <a:r>
              <a:rPr lang="en-US" dirty="0" smtClean="0"/>
              <a:t> de </a:t>
            </a:r>
            <a:r>
              <a:rPr lang="en-US" dirty="0" err="1" smtClean="0"/>
              <a:t>Intervenção</a:t>
            </a:r>
            <a:r>
              <a:rPr lang="en-US" dirty="0" smtClean="0"/>
              <a:t> </a:t>
            </a:r>
            <a:r>
              <a:rPr lang="en-US" dirty="0" err="1" smtClean="0"/>
              <a:t>Prioritária</a:t>
            </a:r>
            <a:r>
              <a:rPr lang="en-US" dirty="0" smtClean="0"/>
              <a:t>). These are educational territories that due to their </a:t>
            </a:r>
            <a:r>
              <a:rPr lang="en-US" b="1" dirty="0" smtClean="0"/>
              <a:t>social and economical characteristics face educational problems</a:t>
            </a:r>
            <a:r>
              <a:rPr lang="en-US" dirty="0" smtClean="0"/>
              <a:t> which urge for specific interventions. In the case of our consortium the </a:t>
            </a:r>
            <a:r>
              <a:rPr lang="en-US" b="1" dirty="0" smtClean="0"/>
              <a:t>main problems were poor school results and early school abandonment. </a:t>
            </a:r>
            <a:endParaRPr lang="pt-PT" b="1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PT" dirty="0" smtClean="0"/>
              <a:t>THE CONTEXT</a:t>
            </a:r>
            <a:br>
              <a:rPr lang="pt-PT" dirty="0" smtClean="0"/>
            </a:br>
            <a:r>
              <a:rPr lang="pt-PT" dirty="0" smtClean="0"/>
              <a:t>Alberto Iria’s School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23528" y="1481328"/>
            <a:ext cx="8363272" cy="5116024"/>
          </a:xfrm>
        </p:spPr>
        <p:txBody>
          <a:bodyPr>
            <a:normAutofit fontScale="77500" lnSpcReduction="20000"/>
          </a:bodyPr>
          <a:lstStyle/>
          <a:p>
            <a:pPr lvl="0" fontAlgn="t">
              <a:buNone/>
            </a:pPr>
            <a:r>
              <a:rPr lang="en-US" dirty="0" smtClean="0"/>
              <a:t>The solution to some of the problems lays in the offer of 4 types of courses;</a:t>
            </a:r>
          </a:p>
          <a:p>
            <a:pPr lvl="0" fontAlgn="t"/>
            <a:endParaRPr lang="en-US" dirty="0" smtClean="0"/>
          </a:p>
          <a:p>
            <a:pPr lvl="0" fontAlgn="t"/>
            <a:r>
              <a:rPr lang="en-US" dirty="0" smtClean="0"/>
              <a:t>The Regular Curricula course (National curricula is taught);</a:t>
            </a:r>
            <a:endParaRPr lang="pt-PT" dirty="0" smtClean="0"/>
          </a:p>
          <a:p>
            <a:pPr lvl="0" fontAlgn="t"/>
            <a:endParaRPr lang="pt-PT" dirty="0" smtClean="0"/>
          </a:p>
          <a:p>
            <a:pPr lvl="0" fontAlgn="t"/>
            <a:r>
              <a:rPr lang="en-US" dirty="0" smtClean="0"/>
              <a:t>The Education and Formation courses (which are semi-professional courses that prepare young people, aged 15 or older, for a job). </a:t>
            </a:r>
          </a:p>
          <a:p>
            <a:pPr lvl="0" fontAlgn="t"/>
            <a:endParaRPr lang="pt-PT" dirty="0" smtClean="0"/>
          </a:p>
          <a:p>
            <a:pPr lvl="0" fontAlgn="t"/>
            <a:r>
              <a:rPr lang="en-US" dirty="0" smtClean="0"/>
              <a:t>Alternative Curricula Courses (students, aged 14 or younger, with learning problems are integrated in alternative curricula classes).</a:t>
            </a:r>
          </a:p>
          <a:p>
            <a:pPr fontAlgn="t">
              <a:buNone/>
            </a:pPr>
            <a:endParaRPr lang="pt-PT" dirty="0" smtClean="0"/>
          </a:p>
          <a:p>
            <a:pPr lvl="0" fontAlgn="t"/>
            <a:r>
              <a:rPr lang="en-US" dirty="0" smtClean="0"/>
              <a:t>ORE (Other Educational Responses – children with disabilities or special educational needs are taught practical every day  activities) </a:t>
            </a:r>
            <a:endParaRPr lang="pt-PT" dirty="0" smtClean="0"/>
          </a:p>
          <a:p>
            <a:pPr algn="just" fontAlgn="t"/>
            <a:endParaRPr lang="pt-PT" b="1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PT" dirty="0" smtClean="0"/>
              <a:t>THE CONTEXT</a:t>
            </a:r>
            <a:br>
              <a:rPr lang="pt-PT" dirty="0" smtClean="0"/>
            </a:br>
            <a:r>
              <a:rPr lang="pt-PT" dirty="0" smtClean="0"/>
              <a:t>Alberto Iria’s School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0" y="1196752"/>
            <a:ext cx="8686800" cy="5400600"/>
          </a:xfrm>
        </p:spPr>
        <p:txBody>
          <a:bodyPr>
            <a:normAutofit/>
          </a:bodyPr>
          <a:lstStyle/>
          <a:p>
            <a:r>
              <a:rPr lang="pt-PT" sz="2200" dirty="0" smtClean="0"/>
              <a:t>The portuguese tandem </a:t>
            </a:r>
            <a:r>
              <a:rPr lang="pt-PT" sz="2200" dirty="0" err="1" smtClean="0"/>
              <a:t>produced</a:t>
            </a:r>
            <a:r>
              <a:rPr lang="pt-PT" sz="2200" dirty="0" smtClean="0"/>
              <a:t> </a:t>
            </a:r>
            <a:r>
              <a:rPr lang="pt-PT" sz="2200" dirty="0" err="1" smtClean="0"/>
              <a:t>ten</a:t>
            </a:r>
            <a:r>
              <a:rPr lang="pt-PT" sz="2200" dirty="0" smtClean="0"/>
              <a:t> </a:t>
            </a:r>
            <a:r>
              <a:rPr lang="pt-PT" sz="2200" dirty="0" err="1" smtClean="0"/>
              <a:t>tasks</a:t>
            </a:r>
            <a:r>
              <a:rPr lang="pt-PT" sz="2200" dirty="0" smtClean="0">
                <a:solidFill>
                  <a:srgbClr val="FF0000"/>
                </a:solidFill>
              </a:rPr>
              <a:t> </a:t>
            </a:r>
            <a:r>
              <a:rPr lang="pt-PT" sz="2200" dirty="0" smtClean="0"/>
              <a:t>which were tried out with pupils fom the 5th to </a:t>
            </a:r>
            <a:r>
              <a:rPr lang="pt-PT" sz="2200" dirty="0" err="1" smtClean="0"/>
              <a:t>the</a:t>
            </a:r>
            <a:r>
              <a:rPr lang="pt-PT" sz="2200" dirty="0" smtClean="0"/>
              <a:t> 9th grade and with a </a:t>
            </a:r>
            <a:r>
              <a:rPr lang="pt-PT" sz="2200" dirty="0" err="1" smtClean="0"/>
              <a:t>professional</a:t>
            </a:r>
            <a:r>
              <a:rPr lang="pt-PT" sz="2200" dirty="0" smtClean="0"/>
              <a:t> baby </a:t>
            </a:r>
            <a:r>
              <a:rPr lang="pt-PT" sz="2200" dirty="0" err="1" smtClean="0"/>
              <a:t>sitters’course</a:t>
            </a:r>
            <a:r>
              <a:rPr lang="pt-PT" sz="2200" dirty="0" smtClean="0"/>
              <a:t> </a:t>
            </a:r>
            <a:r>
              <a:rPr lang="pt-PT" sz="2200" dirty="0" err="1" smtClean="0"/>
              <a:t>class</a:t>
            </a:r>
            <a:r>
              <a:rPr lang="pt-PT" sz="2200" dirty="0" smtClean="0"/>
              <a:t>: </a:t>
            </a:r>
          </a:p>
          <a:p>
            <a:r>
              <a:rPr lang="pt-PT" sz="2200" dirty="0" err="1" smtClean="0"/>
              <a:t>Whodunnit</a:t>
            </a:r>
            <a:endParaRPr lang="pt-PT" sz="2200" dirty="0" smtClean="0"/>
          </a:p>
          <a:p>
            <a:r>
              <a:rPr lang="pt-PT" sz="2200" dirty="0" err="1" smtClean="0"/>
              <a:t>Mapping</a:t>
            </a:r>
            <a:r>
              <a:rPr lang="pt-PT" sz="2200" dirty="0" smtClean="0"/>
              <a:t> </a:t>
            </a:r>
            <a:r>
              <a:rPr lang="pt-PT" sz="2200" dirty="0" err="1" smtClean="0"/>
              <a:t>directions</a:t>
            </a:r>
            <a:r>
              <a:rPr lang="pt-PT" sz="2200" dirty="0" smtClean="0"/>
              <a:t> </a:t>
            </a:r>
          </a:p>
          <a:p>
            <a:r>
              <a:rPr lang="pt-PT" sz="2200" dirty="0" err="1" smtClean="0"/>
              <a:t>Create</a:t>
            </a:r>
            <a:r>
              <a:rPr lang="pt-PT" sz="2200" dirty="0" smtClean="0"/>
              <a:t> a blog</a:t>
            </a:r>
          </a:p>
          <a:p>
            <a:r>
              <a:rPr lang="pt-PT" sz="2200" dirty="0" smtClean="0"/>
              <a:t>Portuguese gastronommy tv show</a:t>
            </a:r>
          </a:p>
          <a:p>
            <a:r>
              <a:rPr lang="pt-PT" sz="2200" dirty="0" smtClean="0"/>
              <a:t>Touring around your hometown</a:t>
            </a:r>
          </a:p>
          <a:p>
            <a:r>
              <a:rPr lang="pt-PT" sz="2200" dirty="0" smtClean="0"/>
              <a:t>Interviewing a </a:t>
            </a:r>
            <a:r>
              <a:rPr lang="pt-PT" sz="2200" dirty="0" err="1" smtClean="0"/>
              <a:t>famous</a:t>
            </a:r>
            <a:r>
              <a:rPr lang="pt-PT" sz="2200" dirty="0" smtClean="0"/>
              <a:t> </a:t>
            </a:r>
            <a:r>
              <a:rPr lang="pt-PT" sz="2200" dirty="0" err="1" smtClean="0"/>
              <a:t>person</a:t>
            </a:r>
            <a:endParaRPr lang="pt-PT" sz="2200" dirty="0" smtClean="0"/>
          </a:p>
          <a:p>
            <a:r>
              <a:rPr lang="pt-PT" sz="2200" dirty="0" err="1" smtClean="0"/>
              <a:t>Mixing</a:t>
            </a:r>
            <a:r>
              <a:rPr lang="pt-PT" sz="2200" dirty="0" smtClean="0"/>
              <a:t> </a:t>
            </a:r>
            <a:r>
              <a:rPr lang="pt-PT" sz="2200" dirty="0" err="1" smtClean="0"/>
              <a:t>colours</a:t>
            </a:r>
            <a:endParaRPr lang="pt-PT" sz="2200" dirty="0" smtClean="0"/>
          </a:p>
          <a:p>
            <a:r>
              <a:rPr lang="pt-PT" sz="2200" dirty="0" err="1" smtClean="0"/>
              <a:t>History</a:t>
            </a:r>
            <a:r>
              <a:rPr lang="pt-PT" sz="2200" dirty="0" smtClean="0"/>
              <a:t> </a:t>
            </a:r>
            <a:r>
              <a:rPr lang="pt-PT" sz="2200" dirty="0" err="1" smtClean="0"/>
              <a:t>time</a:t>
            </a:r>
            <a:endParaRPr lang="pt-PT" sz="2200" dirty="0" smtClean="0"/>
          </a:p>
          <a:p>
            <a:r>
              <a:rPr lang="pt-PT" sz="2200" dirty="0" err="1" smtClean="0"/>
              <a:t>Fashion</a:t>
            </a:r>
            <a:r>
              <a:rPr lang="pt-PT" sz="2200" dirty="0" smtClean="0"/>
              <a:t> </a:t>
            </a:r>
            <a:r>
              <a:rPr lang="pt-PT" sz="2200" dirty="0" err="1" smtClean="0"/>
              <a:t>review</a:t>
            </a:r>
            <a:endParaRPr lang="pt-PT" sz="2200" dirty="0" smtClean="0"/>
          </a:p>
          <a:p>
            <a:r>
              <a:rPr lang="pt-PT" sz="2200" dirty="0" smtClean="0"/>
              <a:t>Real </a:t>
            </a:r>
            <a:r>
              <a:rPr lang="pt-PT" sz="2200" dirty="0" err="1" smtClean="0"/>
              <a:t>Books</a:t>
            </a:r>
            <a:endParaRPr lang="pt-PT" sz="2200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smtClean="0"/>
              <a:t>THE TASKS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After the first meeting, a lecture was given by Professor António Lopes to all the language teachers at the Alberto Iria’s school.</a:t>
            </a:r>
          </a:p>
          <a:p>
            <a:r>
              <a:rPr lang="pt-PT" dirty="0" smtClean="0"/>
              <a:t>The teachers were introduced to the project and asked to cooperate with ideas for tasks to be tried out.</a:t>
            </a:r>
          </a:p>
          <a:p>
            <a:r>
              <a:rPr lang="pt-PT" dirty="0" smtClean="0"/>
              <a:t>The tasks were presented in the format provided by the Dutch tandem.</a:t>
            </a:r>
          </a:p>
          <a:p>
            <a:r>
              <a:rPr lang="pt-PT" dirty="0" smtClean="0"/>
              <a:t>The chosen tasks were tried out.</a:t>
            </a:r>
          </a:p>
          <a:p>
            <a:endParaRPr lang="pt-PT" dirty="0" smtClean="0"/>
          </a:p>
          <a:p>
            <a:endParaRPr lang="pt-PT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smtClean="0"/>
              <a:t>The procedure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dirty="0" smtClean="0"/>
              <a:t>After the tasks were tried out and evaluated by the  </a:t>
            </a:r>
          </a:p>
          <a:p>
            <a:pPr>
              <a:buNone/>
            </a:pPr>
            <a:r>
              <a:rPr lang="en-GB" sz="2400" dirty="0" smtClean="0"/>
              <a:t>students a report was written by the responsible </a:t>
            </a:r>
          </a:p>
          <a:p>
            <a:pPr>
              <a:buNone/>
            </a:pPr>
            <a:r>
              <a:rPr lang="en-GB" sz="2400" dirty="0" smtClean="0"/>
              <a:t>teacher.</a:t>
            </a:r>
          </a:p>
          <a:p>
            <a:pPr>
              <a:buNone/>
            </a:pPr>
            <a:r>
              <a:rPr lang="en-GB" sz="2400" dirty="0" smtClean="0"/>
              <a:t>The external evaluator gathered the reports, </a:t>
            </a:r>
          </a:p>
          <a:p>
            <a:pPr>
              <a:buNone/>
            </a:pPr>
            <a:r>
              <a:rPr lang="en-GB" sz="2400" dirty="0" smtClean="0"/>
              <a:t>materials and final products of the tasks and chose 4 :</a:t>
            </a:r>
          </a:p>
          <a:p>
            <a:pPr>
              <a:buNone/>
            </a:pPr>
            <a:endParaRPr lang="en-GB" sz="2400" dirty="0" smtClean="0"/>
          </a:p>
          <a:p>
            <a:r>
              <a:rPr lang="en-GB" sz="2800" dirty="0" err="1" smtClean="0"/>
              <a:t>Whodunnit</a:t>
            </a:r>
            <a:endParaRPr lang="en-GB" sz="2800" dirty="0" smtClean="0"/>
          </a:p>
          <a:p>
            <a:r>
              <a:rPr lang="en-GB" sz="2800" dirty="0" smtClean="0"/>
              <a:t>Mapping directions </a:t>
            </a:r>
          </a:p>
          <a:p>
            <a:r>
              <a:rPr lang="en-GB" sz="2800" dirty="0" smtClean="0"/>
              <a:t>Create a blog</a:t>
            </a:r>
          </a:p>
          <a:p>
            <a:r>
              <a:rPr lang="en-GB" sz="2800" dirty="0" smtClean="0"/>
              <a:t>Portuguese </a:t>
            </a:r>
            <a:r>
              <a:rPr lang="en-GB" sz="2800" dirty="0" err="1" smtClean="0"/>
              <a:t>gastronommy</a:t>
            </a:r>
            <a:r>
              <a:rPr lang="en-GB" sz="2800" dirty="0" smtClean="0"/>
              <a:t> </a:t>
            </a:r>
            <a:r>
              <a:rPr lang="en-GB" sz="2800" dirty="0" err="1" smtClean="0"/>
              <a:t>tv</a:t>
            </a:r>
            <a:r>
              <a:rPr lang="en-GB" sz="2800" dirty="0" smtClean="0"/>
              <a:t> show</a:t>
            </a:r>
          </a:p>
          <a:p>
            <a:endParaRPr lang="pt-PT" dirty="0" smtClean="0"/>
          </a:p>
          <a:p>
            <a:endParaRPr lang="pt-PT" dirty="0" smtClean="0"/>
          </a:p>
          <a:p>
            <a:pPr marL="624078" indent="-514350">
              <a:buFont typeface="+mj-lt"/>
              <a:buAutoNum type="arabicPeriod"/>
            </a:pPr>
            <a:endParaRPr lang="pt-PT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smtClean="0"/>
              <a:t>External Evaluation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000" dirty="0" smtClean="0">
              <a:hlinkClick r:id="rId2" action="ppaction://hlinkfile"/>
            </a:endParaRPr>
          </a:p>
          <a:p>
            <a:pPr>
              <a:buNone/>
            </a:pPr>
            <a:endParaRPr lang="en-US" sz="2000" dirty="0" smtClean="0">
              <a:hlinkClick r:id="rId2" action="ppaction://hlinkfile"/>
            </a:endParaRPr>
          </a:p>
          <a:p>
            <a:pPr>
              <a:buNone/>
            </a:pPr>
            <a:endParaRPr lang="en-US" sz="2000" dirty="0" smtClean="0">
              <a:hlinkClick r:id="rId2" action="ppaction://hlinkfile"/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PT" dirty="0" err="1" smtClean="0"/>
              <a:t>Create</a:t>
            </a:r>
            <a:r>
              <a:rPr lang="pt-PT" dirty="0" smtClean="0"/>
              <a:t> a </a:t>
            </a:r>
            <a:r>
              <a:rPr lang="pt-PT" dirty="0" err="1" smtClean="0"/>
              <a:t>Blog</a:t>
            </a:r>
            <a:r>
              <a:rPr lang="pt-PT" dirty="0" smtClean="0"/>
              <a:t> to </a:t>
            </a:r>
            <a:r>
              <a:rPr lang="pt-PT" dirty="0" err="1" smtClean="0"/>
              <a:t>promote</a:t>
            </a:r>
            <a:r>
              <a:rPr lang="pt-PT" dirty="0" smtClean="0"/>
              <a:t> </a:t>
            </a:r>
            <a:r>
              <a:rPr lang="pt-PT" dirty="0" err="1" smtClean="0"/>
              <a:t>your</a:t>
            </a:r>
            <a:r>
              <a:rPr lang="pt-PT" dirty="0" smtClean="0"/>
              <a:t> </a:t>
            </a:r>
            <a:r>
              <a:rPr lang="pt-PT" dirty="0" err="1" smtClean="0"/>
              <a:t>School</a:t>
            </a:r>
            <a:r>
              <a:rPr lang="pt-PT" dirty="0" smtClean="0"/>
              <a:t> </a:t>
            </a:r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755576" y="1916832"/>
            <a:ext cx="806489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r>
              <a:rPr lang="en-GB" dirty="0" smtClean="0"/>
              <a:t>The teacher used the format where the activity’s aim and steps are explained.</a:t>
            </a:r>
          </a:p>
          <a:p>
            <a:r>
              <a:rPr lang="en-US" dirty="0" smtClean="0">
                <a:hlinkClick r:id="rId2" action="ppaction://hlinkfile"/>
              </a:rPr>
              <a:t>..\ACTIVIDADES PT\Create a blog and describe your city - </a:t>
            </a:r>
            <a:r>
              <a:rPr lang="en-US" dirty="0" err="1" smtClean="0">
                <a:hlinkClick r:id="rId2" action="ppaction://hlinkfile"/>
              </a:rPr>
              <a:t>etalage</a:t>
            </a:r>
            <a:r>
              <a:rPr lang="en-US" dirty="0" smtClean="0">
                <a:hlinkClick r:id="rId2" action="ppaction://hlinkfile"/>
              </a:rPr>
              <a:t>, task- activity - vera.doc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 The Blog: </a:t>
            </a:r>
          </a:p>
          <a:p>
            <a:endParaRPr lang="en-US" dirty="0" smtClean="0"/>
          </a:p>
          <a:p>
            <a:r>
              <a:rPr lang="en-US" dirty="0" smtClean="0">
                <a:hlinkClick r:id="rId3"/>
              </a:rPr>
              <a:t>http://ourclass9a.blogspot.com/</a:t>
            </a:r>
            <a:endParaRPr lang="en-US" dirty="0" smtClean="0"/>
          </a:p>
          <a:p>
            <a:endParaRPr lang="en-US" dirty="0" smtClean="0"/>
          </a:p>
          <a:p>
            <a:endParaRPr lang="en-GB" dirty="0" smtClean="0"/>
          </a:p>
          <a:p>
            <a:endParaRPr lang="pt-PT" dirty="0" smtClean="0"/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179</TotalTime>
  <Words>623</Words>
  <Application>Microsoft Office PowerPoint</Application>
  <PresentationFormat>Apresentação no Ecrã (4:3)</PresentationFormat>
  <Paragraphs>217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12</vt:i4>
      </vt:variant>
    </vt:vector>
  </HeadingPairs>
  <TitlesOfParts>
    <vt:vector size="13" baseType="lpstr">
      <vt:lpstr>Concurso</vt:lpstr>
      <vt:lpstr>Diapositivo 1</vt:lpstr>
      <vt:lpstr>THE PROJECT’S AIM</vt:lpstr>
      <vt:lpstr>THE BASES</vt:lpstr>
      <vt:lpstr>THE CONTEXT Alberto Iria’s School</vt:lpstr>
      <vt:lpstr>THE CONTEXT Alberto Iria’s School</vt:lpstr>
      <vt:lpstr>THE TASKS</vt:lpstr>
      <vt:lpstr>The procedure</vt:lpstr>
      <vt:lpstr>External Evaluation</vt:lpstr>
      <vt:lpstr>Create a Blog to promote your School </vt:lpstr>
      <vt:lpstr>Student’s Evaluation </vt:lpstr>
      <vt:lpstr>Portuguese Gastronomy Tv Show </vt:lpstr>
      <vt:lpstr>Student’s Evaluation </vt:lpstr>
    </vt:vector>
  </TitlesOfParts>
  <Company>O nome da sua organização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 seu nome de utilizador</dc:creator>
  <cp:lastModifiedBy>Portatil</cp:lastModifiedBy>
  <cp:revision>24</cp:revision>
  <dcterms:created xsi:type="dcterms:W3CDTF">2011-04-30T15:40:05Z</dcterms:created>
  <dcterms:modified xsi:type="dcterms:W3CDTF">2014-06-24T21:50:27Z</dcterms:modified>
</cp:coreProperties>
</file>